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009" r:id="rId3"/>
    <p:sldId id="1020" r:id="rId4"/>
    <p:sldId id="1021" r:id="rId5"/>
    <p:sldId id="1022" r:id="rId6"/>
    <p:sldId id="1024" r:id="rId7"/>
    <p:sldId id="1034" r:id="rId8"/>
    <p:sldId id="1023" r:id="rId9"/>
    <p:sldId id="1035" r:id="rId10"/>
    <p:sldId id="1011" r:id="rId11"/>
    <p:sldId id="1025" r:id="rId12"/>
    <p:sldId id="1027" r:id="rId13"/>
    <p:sldId id="1013" r:id="rId14"/>
    <p:sldId id="1014" r:id="rId15"/>
    <p:sldId id="1015" r:id="rId16"/>
    <p:sldId id="1016" r:id="rId17"/>
    <p:sldId id="1029" r:id="rId18"/>
    <p:sldId id="1030" r:id="rId19"/>
    <p:sldId id="1019" r:id="rId20"/>
    <p:sldId id="1031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What time does your school start?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51509"/>
            <a:ext cx="11485848" cy="5157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2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840124"/>
            <a:ext cx="8468258" cy="627408"/>
          </a:xfrm>
          <a:prstGeom prst="rect">
            <a:avLst/>
          </a:prstGeom>
        </p:spPr>
      </p:pic>
      <p:pic>
        <p:nvPicPr>
          <p:cNvPr id="5" name="q69a.jpg" descr="id:214749692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590" y="4766540"/>
            <a:ext cx="979768" cy="1047485"/>
          </a:xfrm>
          <a:prstGeom prst="rect">
            <a:avLst/>
          </a:prstGeom>
        </p:spPr>
      </p:pic>
      <p:pic>
        <p:nvPicPr>
          <p:cNvPr id="6" name="q69c.jpg" descr="id:2147496931;FounderCES"/>
          <p:cNvPicPr/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9606" y="5052840"/>
            <a:ext cx="1243699" cy="733841"/>
          </a:xfrm>
          <a:prstGeom prst="rect">
            <a:avLst/>
          </a:prstGeom>
        </p:spPr>
      </p:pic>
      <p:pic>
        <p:nvPicPr>
          <p:cNvPr id="7" name="q69d.jpg" descr="id:2147496938;FounderCES"/>
          <p:cNvPicPr/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57661" y="5007389"/>
            <a:ext cx="1258736" cy="862017"/>
          </a:xfrm>
          <a:prstGeom prst="rect">
            <a:avLst/>
          </a:prstGeom>
        </p:spPr>
      </p:pic>
      <p:pic>
        <p:nvPicPr>
          <p:cNvPr id="8" name="q69e.jpg" descr="id:2147496945;FounderCES"/>
          <p:cNvPicPr/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5561" y="4867137"/>
            <a:ext cx="1594688" cy="916707"/>
          </a:xfrm>
          <a:prstGeom prst="rect">
            <a:avLst/>
          </a:prstGeom>
        </p:spPr>
      </p:pic>
      <p:pic>
        <p:nvPicPr>
          <p:cNvPr id="9" name="q69f.jpg" descr="id:2147496952;FounderCES"/>
          <p:cNvPicPr/>
          <p:nvPr/>
        </p:nvPicPr>
        <p:blipFill>
          <a:blip r:embed="rId7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4031" y="4964661"/>
            <a:ext cx="1210163" cy="8191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95712" y="5869406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1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100" b="0" dirty="0"/>
          </a:p>
        </p:txBody>
      </p:sp>
      <p:sp>
        <p:nvSpPr>
          <p:cNvPr id="10" name="矩形 9"/>
          <p:cNvSpPr/>
          <p:nvPr/>
        </p:nvSpPr>
        <p:spPr>
          <a:xfrm>
            <a:off x="2334098" y="5869406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1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1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100" b="0"/>
          </a:p>
        </p:txBody>
      </p:sp>
      <p:sp>
        <p:nvSpPr>
          <p:cNvPr id="11" name="矩形 10"/>
          <p:cNvSpPr/>
          <p:nvPr/>
        </p:nvSpPr>
        <p:spPr>
          <a:xfrm>
            <a:off x="4736797" y="5891829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1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100" b="0" dirty="0"/>
          </a:p>
        </p:txBody>
      </p:sp>
      <p:sp>
        <p:nvSpPr>
          <p:cNvPr id="12" name="矩形 11"/>
          <p:cNvSpPr/>
          <p:nvPr/>
        </p:nvSpPr>
        <p:spPr>
          <a:xfrm>
            <a:off x="6995561" y="5923505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1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100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100" b="0" dirty="0"/>
          </a:p>
        </p:txBody>
      </p:sp>
      <p:sp>
        <p:nvSpPr>
          <p:cNvPr id="13" name="矩形 12"/>
          <p:cNvSpPr/>
          <p:nvPr/>
        </p:nvSpPr>
        <p:spPr>
          <a:xfrm>
            <a:off x="9402310" y="5879413"/>
            <a:ext cx="126188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1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1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1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100" b="0"/>
          </a:p>
        </p:txBody>
      </p:sp>
      <p:sp>
        <p:nvSpPr>
          <p:cNvPr id="14" name="矩形 13"/>
          <p:cNvSpPr/>
          <p:nvPr/>
        </p:nvSpPr>
        <p:spPr>
          <a:xfrm>
            <a:off x="360854" y="1799728"/>
            <a:ext cx="6092825" cy="100046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get up?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413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I get up at 6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00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8581" y="2730815"/>
            <a:ext cx="593307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 watch TV?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413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I watch TV at 7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30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0255" y="3719747"/>
            <a:ext cx="710945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have breakfast?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58763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I have breakfast at 8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00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507733" y="1862117"/>
            <a:ext cx="5371662" cy="100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go to school?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7622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I go to school at 8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30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10006" y="2855560"/>
            <a:ext cx="5371662" cy="1000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What time do you go to bed?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76225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I go to bed at 9</a:t>
            </a:r>
            <a:r>
              <a:rPr lang="zh-CN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z="2100" dirty="0">
                <a:solidFill>
                  <a:srgbClr val="ED028C"/>
                </a:solidFill>
                <a:cs typeface="Times New Roman" panose="02020603050405020304" pitchFamily="18" charset="0"/>
              </a:rPr>
              <a:t>00</a:t>
            </a:r>
            <a:r>
              <a:rPr lang="en-US" altLang="zh-CN" sz="2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68604" y="5862161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/>
              <a:t>3</a:t>
            </a:r>
            <a:endParaRPr lang="zh-CN" altLang="en-US" sz="2100" dirty="0"/>
          </a:p>
        </p:txBody>
      </p:sp>
      <p:sp>
        <p:nvSpPr>
          <p:cNvPr id="20" name="矩形 19"/>
          <p:cNvSpPr/>
          <p:nvPr/>
        </p:nvSpPr>
        <p:spPr>
          <a:xfrm>
            <a:off x="2821725" y="5873784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 smtClean="0"/>
              <a:t>5</a:t>
            </a:r>
            <a:endParaRPr lang="zh-CN" altLang="en-US" sz="2100" dirty="0"/>
          </a:p>
        </p:txBody>
      </p:sp>
      <p:sp>
        <p:nvSpPr>
          <p:cNvPr id="21" name="矩形 20"/>
          <p:cNvSpPr/>
          <p:nvPr/>
        </p:nvSpPr>
        <p:spPr>
          <a:xfrm>
            <a:off x="5208450" y="5891829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 smtClean="0"/>
              <a:t>4</a:t>
            </a:r>
            <a:endParaRPr lang="zh-CN" altLang="en-US" sz="2100" dirty="0"/>
          </a:p>
        </p:txBody>
      </p:sp>
      <p:sp>
        <p:nvSpPr>
          <p:cNvPr id="22" name="矩形 21"/>
          <p:cNvSpPr/>
          <p:nvPr/>
        </p:nvSpPr>
        <p:spPr>
          <a:xfrm>
            <a:off x="7474916" y="5913309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 smtClean="0"/>
              <a:t>2</a:t>
            </a:r>
            <a:endParaRPr lang="zh-CN" altLang="en-US" sz="2100" dirty="0"/>
          </a:p>
        </p:txBody>
      </p:sp>
      <p:sp>
        <p:nvSpPr>
          <p:cNvPr id="23" name="矩形 22"/>
          <p:cNvSpPr/>
          <p:nvPr/>
        </p:nvSpPr>
        <p:spPr>
          <a:xfrm>
            <a:off x="9857020" y="5871864"/>
            <a:ext cx="31931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dirty="0" smtClean="0"/>
              <a:t>1</a:t>
            </a:r>
            <a:endParaRPr lang="zh-CN" altLang="en-US" sz="2100" dirty="0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to drink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           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tomorrow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take my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rope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by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         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nine o’clock in the morning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26854" y="2375846"/>
            <a:ext cx="922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offee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94738" y="3003917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oin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93092" y="2931909"/>
            <a:ext cx="1364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kipping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94806" y="3635746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alk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23801" y="4288457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tarts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945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962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三、圈出每题画线单词中不同类的一项。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is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playground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games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party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Tiantian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party at eight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go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bed 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go to bed, you can’t drink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coffee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club, you can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us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7751390" y="1928684"/>
            <a:ext cx="648072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10542450" y="2543870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椭圆 4"/>
          <p:cNvSpPr/>
          <p:nvPr/>
        </p:nvSpPr>
        <p:spPr bwMode="auto">
          <a:xfrm>
            <a:off x="7633252" y="3223677"/>
            <a:ext cx="576064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740736" y="3839012"/>
            <a:ext cx="1080120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6636766" y="4509120"/>
            <a:ext cx="1258640" cy="648072"/>
          </a:xfrm>
          <a:prstGeom prst="ellipse">
            <a:avLst/>
          </a:prstGeom>
          <a:noFill/>
          <a:ln w="19050" algn="ctr">
            <a:solidFill>
              <a:srgbClr val="FF00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0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want _________late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_________at six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up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got up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9" y="926798"/>
            <a:ext cx="6605754" cy="70200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22768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3411748"/>
            <a:ext cx="87799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want to</a:t>
            </a:r>
            <a:r>
              <a:rPr lang="zh-CN" altLang="zh-CN" dirty="0"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cs typeface="Times New Roman" panose="02020603050405020304" pitchFamily="18" charset="0"/>
              </a:rPr>
              <a:t>想要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cs typeface="Times New Roman" panose="02020603050405020304" pitchFamily="18" charset="0"/>
              </a:rPr>
              <a:t>，后面加动词原形。故选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1800" y="42210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6854" y="5426640"/>
            <a:ext cx="9152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will</a:t>
            </a:r>
            <a:r>
              <a:rPr lang="zh-CN" altLang="zh-CN">
                <a:cs typeface="Times New Roman" panose="02020603050405020304" pitchFamily="18" charset="0"/>
              </a:rPr>
              <a:t>后面要加动词原形，表示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cs typeface="Times New Roman" panose="02020603050405020304" pitchFamily="18" charset="0"/>
              </a:rPr>
              <a:t>将要做某事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767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_________your school start?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_________to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693102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7689" y="1510270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2734406"/>
            <a:ext cx="10054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主语</a:t>
            </a:r>
            <a:r>
              <a:rPr lang="en-US" altLang="zh-CN"/>
              <a:t>your school</a:t>
            </a:r>
            <a:r>
              <a:rPr lang="zh-CN" altLang="zh-CN">
                <a:cs typeface="Times New Roman" panose="02020603050405020304" pitchFamily="18" charset="0"/>
              </a:rPr>
              <a:t>为第三人称单数，助动词要用</a:t>
            </a:r>
            <a:r>
              <a:rPr lang="en-US" altLang="zh-CN"/>
              <a:t>does</a:t>
            </a:r>
            <a:r>
              <a:rPr lang="zh-CN" altLang="zh-CN">
                <a:cs typeface="Times New Roman" panose="02020603050405020304" pitchFamily="18" charset="0"/>
              </a:rPr>
              <a:t>。故选</a:t>
            </a:r>
            <a:r>
              <a:rPr lang="en-US" altLang="zh-CN"/>
              <a:t>C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97689" y="34202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4644362"/>
            <a:ext cx="10054832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let</a:t>
            </a:r>
            <a:r>
              <a:rPr lang="zh-CN" altLang="zh-CN">
                <a:cs typeface="Times New Roman" panose="02020603050405020304" pitchFamily="18" charset="0"/>
              </a:rPr>
              <a:t>后面加动词原形。故选</a:t>
            </a:r>
            <a:r>
              <a:rPr lang="en-US" altLang="zh-CN">
                <a:cs typeface="Times New Roman" panose="02020603050405020304" pitchFamily="18" charset="0"/>
              </a:rPr>
              <a:t>A</a:t>
            </a:r>
            <a:r>
              <a:rPr lang="zh-CN" altLang="zh-CN"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3323987"/>
          </a:xfrm>
        </p:spPr>
        <p:txBody>
          <a:bodyPr/>
          <a:lstStyle/>
          <a:p>
            <a:pPr marL="1793875" indent="-1793875" hangingPunct="0">
              <a:spcAft>
                <a:spcPts val="0"/>
              </a:spcAft>
              <a:tabLst>
                <a:tab pos="556418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the first saw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锯子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world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 Ban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Zhongjing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Heng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53760" y="13128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36510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根据中华文化常识可知，鲁班发明了世界上第一把锯子。故选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1327793"/>
            <a:ext cx="3637037" cy="55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653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1950" algn="l"/>
                <a:tab pos="5645150" algn="l"/>
                <a:tab pos="98615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五、根据句意及图片提示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写出相应的问句或答语。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What time is it now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?</a:t>
            </a:r>
          </a:p>
          <a:p>
            <a:pPr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3" name="gyy127.jpg" descr="id:2147496980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5046" y="1648058"/>
            <a:ext cx="1143354" cy="114810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32114" y="2158440"/>
            <a:ext cx="29188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It’s half past one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3943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</a:t>
            </a:r>
          </a:p>
          <a:p>
            <a:pPr eaLnBrk="1" hangingPunct="1"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At seven o’clock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6" name="gyy128.jpg" descr="id:21474969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005600" y="2937747"/>
            <a:ext cx="1257588" cy="126281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26233" y="2873188"/>
            <a:ext cx="41488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What time do you get up?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140454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 you go to school by bus?</a:t>
            </a:r>
          </a:p>
          <a:p>
            <a:pPr algn="l" eaLnBrk="1" hangingPunct="1">
              <a:tabLst>
                <a:tab pos="361950" algn="l"/>
                <a:tab pos="56451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  <p:pic>
        <p:nvPicPr>
          <p:cNvPr id="9" name="gyy129.jpg" descr="id:21474969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76753" y="4314704"/>
            <a:ext cx="1270078" cy="121074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171681" y="4756930"/>
            <a:ext cx="53383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No, I walk to school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/No, I don’t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333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half past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six o’clock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your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90018" y="1785005"/>
            <a:ext cx="59938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time do you get up?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run in the park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What’s the time now?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I don’t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My school starts at half past eight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5807174" y="1857013"/>
            <a:ext cx="5616624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86558" y="17129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995184" y="30018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41900" y="55639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5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333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do before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homework at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playground at 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always do homework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at about six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can read books at seven o’clock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6042" y="920909"/>
            <a:ext cx="599382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time do you get up?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run in the park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What’s the time now?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No, I don’t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My school starts at half past eight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6023198" y="992917"/>
            <a:ext cx="5616624" cy="32403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4846" y="23514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858922" y="42943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46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770313" algn="l"/>
                <a:tab pos="8010525" algn="l"/>
              </a:tabLst>
            </a:pP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今天的日程规划表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填数字时间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822276"/>
            <a:ext cx="8758688" cy="72589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95532"/>
              </p:ext>
            </p:extLst>
          </p:nvPr>
        </p:nvGraphicFramePr>
        <p:xfrm>
          <a:off x="478582" y="2636912"/>
          <a:ext cx="11161240" cy="3683546"/>
        </p:xfrm>
        <a:graphic>
          <a:graphicData uri="http://schemas.openxmlformats.org/drawingml/2006/table">
            <a:tbl>
              <a:tblPr firstRow="1" firstCol="1" bandRow="1"/>
              <a:tblGrid>
                <a:gridCol w="2937639">
                  <a:extLst>
                    <a:ext uri="{9D8B030D-6E8A-4147-A177-3AD203B41FA5}">
                      <a16:colId xmlns:a16="http://schemas.microsoft.com/office/drawing/2014/main" val="1919684488"/>
                    </a:ext>
                  </a:extLst>
                </a:gridCol>
                <a:gridCol w="2642981">
                  <a:extLst>
                    <a:ext uri="{9D8B030D-6E8A-4147-A177-3AD203B41FA5}">
                      <a16:colId xmlns:a16="http://schemas.microsoft.com/office/drawing/2014/main" val="1547547814"/>
                    </a:ext>
                  </a:extLst>
                </a:gridCol>
                <a:gridCol w="2937639">
                  <a:extLst>
                    <a:ext uri="{9D8B030D-6E8A-4147-A177-3AD203B41FA5}">
                      <a16:colId xmlns:a16="http://schemas.microsoft.com/office/drawing/2014/main" val="946713816"/>
                    </a:ext>
                  </a:extLst>
                </a:gridCol>
                <a:gridCol w="2642981">
                  <a:extLst>
                    <a:ext uri="{9D8B030D-6E8A-4147-A177-3AD203B41FA5}">
                      <a16:colId xmlns:a16="http://schemas.microsoft.com/office/drawing/2014/main" val="1766678001"/>
                    </a:ext>
                  </a:extLst>
                </a:gridCol>
              </a:tblGrid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Activity/Class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Activity/Class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785783"/>
                  </a:ext>
                </a:extLst>
              </a:tr>
              <a:tr h="42227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school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53549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am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2037933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 am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 am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149041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pm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005082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pm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 class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homework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614395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home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alt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5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football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8291196"/>
                  </a:ext>
                </a:extLst>
              </a:tr>
              <a:tr h="46589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 TV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pm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bed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84929"/>
                  </a:ext>
                </a:extLst>
              </a:tr>
            </a:tbl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768" y="1603861"/>
            <a:ext cx="3024336" cy="44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5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1196752"/>
            <a:ext cx="11524280" cy="53594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08542"/>
              </p:ext>
            </p:extLst>
          </p:nvPr>
        </p:nvGraphicFramePr>
        <p:xfrm>
          <a:off x="331566" y="1725835"/>
          <a:ext cx="11524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7424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oo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ð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IPAPANNEW"/>
                          <a:cs typeface="Times New Roman" panose="02020603050405020304" pitchFamily="18" charset="0"/>
                        </a:rPr>
                        <a:t>ʃ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ed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obot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ouse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800" u="sng" dirty="0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ead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20903"/>
            <a:ext cx="11485848" cy="11734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7</a:t>
            </a:r>
            <a:r>
              <a:rPr lang="zh-CN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am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to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11 o’clock</a:t>
            </a:r>
            <a:r>
              <a:rPr lang="en-US" altLang="zh-CN" sz="25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sz="25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32510" y="1587143"/>
            <a:ext cx="1789272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/>
              <a:t>go to school</a:t>
            </a:r>
            <a:endParaRPr lang="zh-CN" altLang="en-US" sz="2500"/>
          </a:p>
        </p:txBody>
      </p:sp>
      <p:sp>
        <p:nvSpPr>
          <p:cNvPr id="4" name="矩形 3"/>
          <p:cNvSpPr/>
          <p:nvPr/>
        </p:nvSpPr>
        <p:spPr>
          <a:xfrm>
            <a:off x="4476526" y="2168975"/>
            <a:ext cx="230928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500"/>
              <a:t>Computer class</a:t>
            </a:r>
            <a:endParaRPr lang="zh-CN" altLang="en-US" sz="25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684820"/>
            <a:ext cx="11485848" cy="117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5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Music class begins at ________ pm</a:t>
            </a:r>
            <a:r>
              <a:rPr lang="en-US" altLang="zh-CN" sz="2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algn="l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500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5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8</a:t>
            </a:r>
            <a:r>
              <a:rPr lang="zh-CN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pm</a:t>
            </a:r>
            <a:r>
              <a:rPr lang="en-US" altLang="zh-CN" sz="2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 is _______________</a:t>
            </a:r>
            <a:r>
              <a:rPr lang="en-US" altLang="zh-CN" sz="25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45374" y="2666786"/>
            <a:ext cx="987771" cy="596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500">
                <a:cs typeface="Times New Roman" panose="02020603050405020304" pitchFamily="18" charset="0"/>
              </a:rPr>
              <a:t>2</a:t>
            </a:r>
            <a:r>
              <a:rPr lang="zh-CN" altLang="zh-CN" sz="2500">
                <a:cs typeface="Times New Roman" panose="02020603050405020304" pitchFamily="18" charset="0"/>
              </a:rPr>
              <a:t>：</a:t>
            </a:r>
            <a:r>
              <a:rPr lang="en-US" altLang="zh-CN" sz="2500">
                <a:cs typeface="Times New Roman" panose="02020603050405020304" pitchFamily="18" charset="0"/>
              </a:rPr>
              <a:t>50</a:t>
            </a:r>
            <a:endParaRPr lang="zh-CN" altLang="zh-CN" sz="25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62958" y="3188876"/>
            <a:ext cx="1950214" cy="6002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500">
                <a:cs typeface="Times New Roman" panose="02020603050405020304" pitchFamily="18" charset="0"/>
              </a:rPr>
              <a:t>watching TV</a:t>
            </a:r>
            <a:endParaRPr lang="zh-CN" altLang="zh-CN" sz="25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838689"/>
            <a:ext cx="11485848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>
              <a:spcAft>
                <a:spcPts val="0"/>
              </a:spcAft>
              <a:tabLst>
                <a:tab pos="3494088" algn="l"/>
                <a:tab pos="8010525" algn="l"/>
              </a:tabLst>
            </a:pPr>
            <a:r>
              <a:rPr lang="en-US" altLang="zh-CN" sz="25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5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 you get up every day?_______</a:t>
            </a:r>
            <a:r>
              <a:rPr lang="en-US" altLang="zh-CN" sz="25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</a:p>
          <a:p>
            <a:pPr algn="l" eaLnBrk="1" hangingPunct="0">
              <a:spcAft>
                <a:spcPts val="0"/>
              </a:spcAft>
              <a:tabLst>
                <a:tab pos="4305300" algn="l"/>
                <a:tab pos="8010525" algn="l"/>
              </a:tabLst>
            </a:pPr>
            <a:r>
              <a:rPr lang="en-US" altLang="zh-CN" sz="2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501109" y="3812153"/>
            <a:ext cx="3403496" cy="6694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500" spc="-100" dirty="0">
                <a:cs typeface="Times New Roman" panose="02020603050405020304" pitchFamily="18" charset="0"/>
              </a:rPr>
              <a:t>At seven o’clock</a:t>
            </a:r>
            <a:r>
              <a:rPr lang="en-US" altLang="zh-CN" sz="2500" spc="-1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dirty="0">
                <a:cs typeface="宋体" panose="02010600030101010101" pitchFamily="2" charset="-122"/>
              </a:rPr>
              <a:t> （</a:t>
            </a:r>
            <a:r>
              <a:rPr lang="zh-CN" altLang="zh-CN" sz="2500" dirty="0">
                <a:ea typeface="楷体" panose="02010609060101010101" pitchFamily="49" charset="-122"/>
                <a:cs typeface="Times New Roman" panose="02020603050405020304" pitchFamily="18" charset="0"/>
              </a:rPr>
              <a:t>答案</a:t>
            </a:r>
            <a:endParaRPr lang="zh-CN" altLang="zh-CN" sz="250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67" y="4000831"/>
            <a:ext cx="3168351" cy="47090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97948" y="4378495"/>
            <a:ext cx="1473480" cy="5963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5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2500" dirty="0"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zh-CN" altLang="zh-CN" sz="2500" dirty="0">
                <a:cs typeface="宋体" panose="02010600030101010101" pitchFamily="2" charset="-122"/>
              </a:rPr>
              <a:t>）</a:t>
            </a:r>
            <a:endParaRPr lang="zh-CN" altLang="zh-CN" sz="25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94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9" grpId="0"/>
      <p:bldP spid="11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499898"/>
              </p:ext>
            </p:extLst>
          </p:nvPr>
        </p:nvGraphicFramePr>
        <p:xfrm>
          <a:off x="331566" y="1196752"/>
          <a:ext cx="11524279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时刻，时候，时间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上课时间；上学时间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开始，发生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past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晚于，过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几点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late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迟到的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exercise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运动，锻炼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playground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操场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before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altLang="zh-CN" sz="105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join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加入，参加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coffee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咖啡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茶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always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总是，一直</a:t>
                      </a:r>
                      <a:r>
                        <a:rPr lang="en-US" altLang="zh-CN" sz="105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                                          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bell 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钟；铃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15610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rang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ring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鸣，响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into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进入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里面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69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31604"/>
              </p:ext>
            </p:extLst>
          </p:nvPr>
        </p:nvGraphicFramePr>
        <p:xfrm>
          <a:off x="331566" y="1452736"/>
          <a:ext cx="11524279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短语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2544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to bed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上床睡觉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be late for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迟到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2544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up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起床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at half past seven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在七点半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2544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exercise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做运动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in the playground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在操场上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25440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skipping rope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跳绳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go into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进入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里面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swimming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去游泳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0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331530"/>
              </p:ext>
            </p:extLst>
          </p:nvPr>
        </p:nvGraphicFramePr>
        <p:xfrm>
          <a:off x="331566" y="1253722"/>
          <a:ext cx="11524279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12961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What time does your school start?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你们学校什么时候开始上课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get up at half past seven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我七点半起床。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you walk to school?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你步行去学校吗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spc="-100" baseline="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spc="-100" baseline="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这是一般现在时的一般疑问句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助动词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和后面的</a:t>
                      </a:r>
                      <a:r>
                        <a:rPr lang="en-US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zh-CN" altLang="zh-CN" sz="28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对应。</a:t>
                      </a:r>
                      <a:endParaRPr lang="zh-CN" altLang="zh-CN" sz="1050" spc="-100" baseline="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walk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步行去某地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。故本句同义句为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foot?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27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672993"/>
              </p:ext>
            </p:extLst>
          </p:nvPr>
        </p:nvGraphicFramePr>
        <p:xfrm>
          <a:off x="331566" y="1325730"/>
          <a:ext cx="11524279" cy="3759454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Do you do exercise every morning?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你每天早上做运动吗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Let’s take my skipping rope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咱们带上我的跳绳吧。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这是一个祈使句。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指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往外带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skip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的动名词形式要双写最后一个字母再加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altLang="zh-CN" sz="2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ing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In the UK they don’t start school at eight o’clock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在英国，他们不是八点钟开始上课。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90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58785"/>
              </p:ext>
            </p:extLst>
          </p:nvPr>
        </p:nvGraphicFramePr>
        <p:xfrm>
          <a:off x="331566" y="1314048"/>
          <a:ext cx="11524279" cy="362712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19442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kumimoji="0" lang="zh-CN" altLang="en-US" sz="105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kumimoji="0" lang="zh-CN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Did you go to school at eight o’clock yesterday?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昨天你八点去上学了吗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get ready for school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我准备上学。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8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本句中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做准备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强调准备的动作或过程。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are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getting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ready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for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the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party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我们正在为派对做准备。</a:t>
                      </a:r>
                      <a:endParaRPr lang="zh-CN" alt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82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193108"/>
              </p:ext>
            </p:extLst>
          </p:nvPr>
        </p:nvGraphicFramePr>
        <p:xfrm>
          <a:off x="331566" y="1533762"/>
          <a:ext cx="11524279" cy="3119374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行为动词的一般现在时的用法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一般现在时表示经常性或习惯性的动作。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第一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第二人称的一般现在时其谓语动词没有形式的变化。改为一般疑问句时，要在句首加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；其否定形式一般是在谓语动词前加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not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105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169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124282"/>
              </p:ext>
            </p:extLst>
          </p:nvPr>
        </p:nvGraphicFramePr>
        <p:xfrm>
          <a:off x="331566" y="1741794"/>
          <a:ext cx="1152427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01111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51316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kumimoji="0" lang="zh-CN" altLang="en-US" sz="2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231005" algn="l"/>
                          <a:tab pos="8011160" algn="l"/>
                        </a:tabLst>
                        <a:defRPr/>
                      </a:pPr>
                      <a:r>
                        <a:rPr kumimoji="0" lang="zh-CN" altLang="en-US" sz="2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3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主语是第三人称单数的一般现在时其谓语动词有形式的变化，其变化规则与名词复数相似。改为一般疑问句时，要在句首加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does,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谓语动词要改为动词原形；其否定形式是在谓语动词前加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doesn’t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does not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，谓语动词要改为动词原形。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38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1932</Words>
  <Application>Microsoft Office PowerPoint</Application>
  <PresentationFormat>自定义</PresentationFormat>
  <Paragraphs>196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黑体</vt:lpstr>
      <vt:lpstr>楷体</vt:lpstr>
      <vt:lpstr>隶书</vt:lpstr>
      <vt:lpstr>宋体</vt:lpstr>
      <vt:lpstr>Arial</vt:lpstr>
      <vt:lpstr>Calibri</vt:lpstr>
      <vt:lpstr>IPAPANNEW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417</cp:revision>
  <dcterms:created xsi:type="dcterms:W3CDTF">2020-11-06T05:24:00Z</dcterms:created>
  <dcterms:modified xsi:type="dcterms:W3CDTF">2025-06-16T01:51:10Z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